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5" r:id="rId2"/>
    <p:sldId id="289" r:id="rId3"/>
    <p:sldId id="287" r:id="rId4"/>
    <p:sldId id="290" r:id="rId5"/>
    <p:sldId id="269" r:id="rId6"/>
    <p:sldId id="263" r:id="rId7"/>
    <p:sldId id="271" r:id="rId8"/>
    <p:sldId id="273" r:id="rId9"/>
    <p:sldId id="272" r:id="rId10"/>
    <p:sldId id="274" r:id="rId11"/>
    <p:sldId id="275" r:id="rId12"/>
    <p:sldId id="276" r:id="rId13"/>
    <p:sldId id="277" r:id="rId14"/>
    <p:sldId id="278" r:id="rId15"/>
    <p:sldId id="282" r:id="rId16"/>
    <p:sldId id="281" r:id="rId17"/>
    <p:sldId id="286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3FCBCD-61FA-48B8-8C9E-94941AC466C1}" type="datetimeFigureOut">
              <a:rPr lang="ru-RU" smtClean="0"/>
              <a:t>12.01.2015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71C11E-0F83-4883-9E6A-552BA266C1D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____________Microsoft_PowerPoint1.ppt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370898"/>
              </p:ext>
            </p:extLst>
          </p:nvPr>
        </p:nvGraphicFramePr>
        <p:xfrm>
          <a:off x="-23192" y="9550"/>
          <a:ext cx="9167192" cy="6867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Презентация" r:id="rId4" imgW="905211" imgH="678236" progId="PowerPoint.Show.12">
                  <p:embed/>
                </p:oleObj>
              </mc:Choice>
              <mc:Fallback>
                <p:oleObj name="Презентация" r:id="rId4" imgW="905211" imgH="678236" progId="PowerPoint.Show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192" y="9550"/>
                        <a:ext cx="9167192" cy="68673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53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5-й шаг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525963"/>
          </a:xfrm>
        </p:spPr>
        <p:txBody>
          <a:bodyPr>
            <a:noAutofit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Учимся </a:t>
            </a: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признавать свою неудачу</a:t>
            </a:r>
            <a:r>
              <a:rPr lang="ru-RU" sz="2800" i="1" dirty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Далее учитель помогает ученикам на уроках оценивать свои действия, признавая ошибки.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Затем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можно предложить кому-то из детей оценить себя в ситуации, когда он </a:t>
            </a:r>
            <a:r>
              <a:rPr lang="ru-RU" sz="2800" i="1" u="sng" dirty="0">
                <a:solidFill>
                  <a:srgbClr val="000000"/>
                </a:solidFill>
                <a:ea typeface="Times New Roman"/>
                <a:cs typeface="Times New Roman"/>
              </a:rPr>
              <a:t>совсем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 не справился с заданием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В дневнике или в тетради это может (с согласия ученика) обозначаться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определённым цветом кружка.</a:t>
            </a:r>
            <a:endParaRPr lang="ru-RU" sz="28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885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6-й шаг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4162"/>
            <a:ext cx="7272808" cy="4525963"/>
          </a:xfrm>
        </p:spPr>
        <p:txBody>
          <a:bodyPr/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Используем умение самооценки</a:t>
            </a:r>
            <a:r>
              <a:rPr lang="ru-RU" sz="2800" i="1" dirty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Когда все (или почти все) ученики хотя бы раз оценили свою работу в классе, учитель перестаёт проговаривать все вопросы алгоритма самооценки и предлагает ученикам самим задавать себе эти вопросы и отвечать на них (с опорой на схему).</a:t>
            </a:r>
            <a:endParaRPr lang="ru-RU" sz="2800" dirty="0">
              <a:effectLst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18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5616624"/>
          </a:xfrm>
        </p:spPr>
        <p:txBody>
          <a:bodyPr>
            <a:normAutofit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1-й </a:t>
            </a: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шаг.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</a:t>
            </a:r>
            <a:endParaRPr lang="ru-RU" sz="2800" b="1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Предложить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ученикам научиться самим оценивать свою работу.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Для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этого провести беседу по следующим вопросам: «Вы уже опытные ученики, скажите, как лучше: чтобы вы сами научились оценивать свои результаты или чтобы всегда это за вас делали другие?», «С чего начнем оценивать свою работу?», «Что сделаем после этого?» и т.д.</a:t>
            </a:r>
            <a:endParaRPr lang="ru-RU" sz="2800" dirty="0">
              <a:ea typeface="Calibri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548680"/>
            <a:ext cx="7056784" cy="548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lvl="0" algn="ctr">
              <a:lnSpc>
                <a:spcPct val="115000"/>
              </a:lnSpc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2800" b="1" i="1" dirty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Обучение правилу «</a:t>
            </a:r>
            <a:r>
              <a:rPr lang="ru-RU" sz="2800" b="1" i="1" dirty="0" smtClean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Самооценки».</a:t>
            </a:r>
            <a:endParaRPr lang="ru-RU" sz="2800" b="1" dirty="0">
              <a:solidFill>
                <a:srgbClr val="4E3B30"/>
              </a:solidFill>
              <a:latin typeface="+mj-lt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0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63962"/>
            <a:ext cx="8229600" cy="5688632"/>
          </a:xfrm>
        </p:spPr>
        <p:txBody>
          <a:bodyPr>
            <a:normAutofit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По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итогам в виде опорного сигнала (рисунков, ключевых слов) оформляется алгоритм самооценки из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основных пунктов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: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1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) В чём заключалось 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задание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?</a:t>
            </a: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2) Удалось получить 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результат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?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3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) Полностью 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правильно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или с ошибкой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?</a:t>
            </a: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4)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Полностью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самостоятельно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или с помощью? (далее – кроме 1-го класса)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5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)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Какую сам поставишь себе 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отметку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?</a:t>
            </a:r>
            <a:endParaRPr lang="ru-RU" sz="2800" dirty="0">
              <a:effectLst/>
              <a:ea typeface="Calibri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71150"/>
            <a:ext cx="3178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2-й шаг</a:t>
            </a:r>
            <a:endParaRPr lang="ru-RU" sz="2800" b="1" i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Время для развития умения самооценки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497118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1-й </a:t>
            </a: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шаг.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Выбрать урок, на котором будет использован только МИНИМУМ содержания учебного материала. Время, отводимое на весь материал, использовать на выработку у учеников умения самооценки.</a:t>
            </a:r>
            <a:endParaRPr lang="ru-RU" sz="2800" dirty="0"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2-й шаг</a:t>
            </a:r>
            <a:r>
              <a:rPr lang="ru-RU" sz="2800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.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Проектируя данный урок, выбрать этап (проверка изученного или изучение нового) для использования алгоритма самооценки.</a:t>
            </a:r>
            <a:endParaRPr lang="ru-RU" sz="2800" dirty="0">
              <a:ea typeface="Calibri"/>
              <a:cs typeface="Times New Roman" pitchFamily="18" charset="0"/>
            </a:endParaRPr>
          </a:p>
          <a:p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3-й шаг</a:t>
            </a:r>
            <a:r>
              <a:rPr lang="ru-RU" sz="2800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.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Выбрать простое задание, после выполнения которого одному из учеников будет предложено публично оценить свой результат по алгоритму </a:t>
            </a:r>
            <a:endParaRPr lang="ru-RU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34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608" y="642282"/>
            <a:ext cx="8784976" cy="573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Оценку определяют учитель и ученик сообща!</a:t>
            </a:r>
          </a:p>
          <a:p>
            <a:pPr marL="109728"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2800" dirty="0">
                <a:solidFill>
                  <a:srgbClr val="4E3B30"/>
                </a:solidFill>
                <a:cs typeface="Times New Roman" pitchFamily="18" charset="0"/>
              </a:rPr>
              <a:t>Если мнение учителя и ученика расходятся </a:t>
            </a:r>
            <a:r>
              <a:rPr lang="ru-RU" sz="2800" dirty="0" smtClean="0">
                <a:solidFill>
                  <a:srgbClr val="4E3B30"/>
                </a:solidFill>
                <a:cs typeface="Times New Roman" pitchFamily="18" charset="0"/>
              </a:rPr>
              <a:t>,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у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ученика есть право оспорить отметку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учителя. В данном случае </a:t>
            </a:r>
            <a:r>
              <a:rPr lang="ru-RU" sz="2800" dirty="0" smtClean="0">
                <a:solidFill>
                  <a:srgbClr val="4E3B30"/>
                </a:solidFill>
                <a:cs typeface="Times New Roman" pitchFamily="18" charset="0"/>
              </a:rPr>
              <a:t>оценивание </a:t>
            </a:r>
            <a:r>
              <a:rPr lang="ru-RU" sz="2800" dirty="0">
                <a:solidFill>
                  <a:srgbClr val="4E3B30"/>
                </a:solidFill>
                <a:cs typeface="Times New Roman" pitchFamily="18" charset="0"/>
              </a:rPr>
              <a:t>рассматривается по алгоритму и </a:t>
            </a:r>
            <a:r>
              <a:rPr lang="ru-RU" sz="2800" dirty="0" smtClean="0">
                <a:solidFill>
                  <a:srgbClr val="4E3B30"/>
                </a:solidFill>
                <a:cs typeface="Times New Roman" pitchFamily="18" charset="0"/>
              </a:rPr>
              <a:t> вместе приходят </a:t>
            </a:r>
            <a:r>
              <a:rPr lang="ru-RU" sz="2800" dirty="0">
                <a:solidFill>
                  <a:srgbClr val="4E3B30"/>
                </a:solidFill>
                <a:cs typeface="Times New Roman" pitchFamily="18" charset="0"/>
              </a:rPr>
              <a:t>к общему мнению</a:t>
            </a:r>
            <a:r>
              <a:rPr lang="ru-RU" sz="2800" dirty="0" smtClean="0">
                <a:solidFill>
                  <a:srgbClr val="4E3B30"/>
                </a:solidFill>
                <a:cs typeface="Times New Roman" pitchFamily="18" charset="0"/>
              </a:rPr>
              <a:t>.</a:t>
            </a:r>
            <a:endParaRPr lang="ru-RU" sz="2800" dirty="0">
              <a:solidFill>
                <a:prstClr val="black"/>
              </a:solidFill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prstClr val="black"/>
                </a:solidFill>
                <a:ea typeface="Times New Roman"/>
                <a:cs typeface="Times New Roman" pitchFamily="18" charset="0"/>
              </a:rPr>
              <a:t> Учитель имеет право </a:t>
            </a:r>
            <a:r>
              <a:rPr lang="ru-RU" sz="2800" b="1" dirty="0">
                <a:solidFill>
                  <a:prstClr val="black"/>
                </a:solidFill>
                <a:ea typeface="Times New Roman"/>
                <a:cs typeface="Times New Roman" pitchFamily="18" charset="0"/>
              </a:rPr>
              <a:t>скорректировать о</a:t>
            </a:r>
            <a:r>
              <a:rPr lang="ru-RU" sz="2800" dirty="0">
                <a:solidFill>
                  <a:prstClr val="black"/>
                </a:solidFill>
                <a:ea typeface="Times New Roman"/>
                <a:cs typeface="Times New Roman" pitchFamily="18" charset="0"/>
              </a:rPr>
              <a:t>ценки и отметку, если докажет, что ученик завысил или занизил их</a:t>
            </a:r>
            <a:r>
              <a:rPr lang="ru-RU" sz="2800" dirty="0" smtClean="0">
                <a:solidFill>
                  <a:prstClr val="black"/>
                </a:solidFill>
                <a:ea typeface="Times New Roman"/>
                <a:cs typeface="Times New Roman" pitchFamily="18" charset="0"/>
              </a:rPr>
              <a:t>.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 Равный и честный разговор способствует выработке адекватной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самооценки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Для адекватного оценивания ученик должен научиться отвечать на вопросы о целях и результатах своей работы, то есть освоить алгоритм самооценки.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3416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>
                <a:solidFill>
                  <a:srgbClr val="00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Правило определения самооценки: </a:t>
            </a:r>
          </a:p>
          <a:p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632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66274"/>
            <a:ext cx="8229600" cy="5760640"/>
          </a:xfrm>
        </p:spPr>
        <p:txBody>
          <a:bodyPr>
            <a:normAutofit fontScale="25000" lnSpcReduction="20000"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5000" b="1" dirty="0">
                <a:solidFill>
                  <a:srgbClr val="000000"/>
                </a:solidFill>
                <a:ea typeface="Times New Roman"/>
                <a:cs typeface="Times New Roman"/>
              </a:rPr>
              <a:t>П</a:t>
            </a:r>
            <a:r>
              <a:rPr lang="ru-RU" sz="50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равило</a:t>
            </a:r>
            <a:r>
              <a:rPr lang="ru-RU" sz="5000" b="1" dirty="0">
                <a:solidFill>
                  <a:srgbClr val="000000"/>
                </a:solidFill>
                <a:ea typeface="Times New Roman"/>
                <a:cs typeface="Times New Roman"/>
              </a:rPr>
              <a:t>: «Одна задача – одна отметка».</a:t>
            </a:r>
            <a:endParaRPr lang="ru-RU" sz="5000" dirty="0">
              <a:ea typeface="Calibri"/>
              <a:cs typeface="Times New Roman"/>
            </a:endParaRPr>
          </a:p>
          <a:p>
            <a:pPr marL="109728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solidFill>
                  <a:srgbClr val="000000"/>
                </a:solidFill>
                <a:ea typeface="Times New Roman"/>
                <a:cs typeface="Times New Roman"/>
              </a:rPr>
              <a:t>  </a:t>
            </a:r>
            <a:r>
              <a:rPr lang="ru-RU" sz="80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За </a:t>
            </a:r>
            <a:r>
              <a:rPr lang="ru-RU" sz="8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каждую учебную задачу или группу заданий (задач), показывающую овладение конкретным умением, определяется и по возможности ставится отдельная отметка. Ученик дважды на уроке решал разные задачи (выполняя задания на разные умения) – ставятся две отметки</a:t>
            </a:r>
            <a:r>
              <a:rPr lang="ru-RU" sz="80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Ставить </a:t>
            </a:r>
            <a:r>
              <a:rPr lang="ru-RU" sz="8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среднюю отметку за урок или за всю контрольную работу (из разных заданий) – нецелесообразно, так как в ходе решения разных задач урока или контрольной работы ученик демонстрировал разные умения, значит, по каждому из них – разные уровни своей готовности. При выведении одной отметки все эти различия исчезают. Если часть заданий выполнена блестяще, а часть – не выполнена, то при усреднённой отметке ученик лишается ситуации успеха, а учитель (отдав работу ученику, забыв содержание урока) – лишается информации о том, какие именно типы заданий вызвали у ученика трудности, над чем ему ещё необходимо поработать</a:t>
            </a:r>
            <a:r>
              <a:rPr lang="ru-RU" sz="80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.</a:t>
            </a:r>
            <a:endParaRPr lang="ru-RU" sz="6200" b="1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Выставляются в – </a:t>
            </a:r>
            <a:r>
              <a:rPr lang="ru-RU" sz="6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6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Таблицу </a:t>
            </a:r>
            <a:r>
              <a:rPr lang="ru-RU" sz="6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образовательных результатов» </a:t>
            </a:r>
            <a:r>
              <a:rPr lang="ru-RU" sz="6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6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«Портфель </a:t>
            </a:r>
            <a:r>
              <a:rPr lang="ru-RU" sz="5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достижений» </a:t>
            </a:r>
            <a:endParaRPr lang="ru-RU" sz="5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0" dirty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Оценки (в </a:t>
            </a:r>
            <a:r>
              <a:rPr lang="ru-RU" sz="8000" dirty="0" err="1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т.ч</a:t>
            </a:r>
            <a:r>
              <a:rPr lang="ru-RU" sz="8000" dirty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. в форме отметок) необходимо фиксировать и накапливать в таблицах образовательных результатов (предметных, </a:t>
            </a:r>
            <a:r>
              <a:rPr lang="ru-RU" sz="8000" dirty="0" err="1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метапредметных</a:t>
            </a:r>
            <a:r>
              <a:rPr lang="ru-RU" sz="8000" dirty="0">
                <a:solidFill>
                  <a:srgbClr val="000000"/>
                </a:solidFill>
                <a:latin typeface="+mj-lt"/>
                <a:ea typeface="Times New Roman"/>
                <a:cs typeface="Times New Roman" pitchFamily="18" charset="0"/>
              </a:rPr>
              <a:t> и личностных) и в портфеле достижений.</a:t>
            </a:r>
            <a:endParaRPr lang="ru-RU" sz="8000" dirty="0">
              <a:latin typeface="+mj-lt"/>
              <a:ea typeface="Calibri"/>
              <a:cs typeface="Times New Roman" pitchFamily="18" charset="0"/>
            </a:endParaRPr>
          </a:p>
          <a:p>
            <a:pPr marL="109728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latin typeface="+mj-lt"/>
                <a:ea typeface="Calibri"/>
                <a:cs typeface="Times New Roman" pitchFamily="18" charset="0"/>
              </a:rPr>
              <a:t> </a:t>
            </a:r>
          </a:p>
          <a:p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4305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  <a:cs typeface="Times New Roman" pitchFamily="18" charset="0"/>
              </a:rPr>
              <a:t>Как выставлять отметки </a:t>
            </a:r>
            <a:endParaRPr lang="ru-RU" sz="2800" b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88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696" y="1159540"/>
            <a:ext cx="8229600" cy="5328592"/>
          </a:xfrm>
        </p:spPr>
        <p:txBody>
          <a:bodyPr>
            <a:normAutofit/>
          </a:bodyPr>
          <a:lstStyle/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b="1" dirty="0" smtClean="0">
                <a:solidFill>
                  <a:prstClr val="black"/>
                </a:solidFill>
                <a:cs typeface="Times New Roman" pitchFamily="18" charset="0"/>
              </a:rPr>
              <a:t>1 шаг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Учитель перестаёт сокращать предметный материал . 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b="1" dirty="0">
                <a:solidFill>
                  <a:prstClr val="black"/>
                </a:solidFill>
                <a:cs typeface="Times New Roman" pitchFamily="18" charset="0"/>
              </a:rPr>
              <a:t>2 шаг</a:t>
            </a:r>
            <a:r>
              <a:rPr lang="ru-RU" sz="2800" b="1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b="1" dirty="0" smtClean="0">
                <a:solidFill>
                  <a:prstClr val="black"/>
                </a:solidFill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Алгоритм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самооценки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сворачивается.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После  фразы учителя «оцените свой ответ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», ученик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говорит «</a:t>
            </a:r>
            <a:r>
              <a:rPr lang="ru-RU" sz="2800" i="1" dirty="0">
                <a:solidFill>
                  <a:prstClr val="black"/>
                </a:solidFill>
                <a:cs typeface="Times New Roman" pitchFamily="18" charset="0"/>
              </a:rPr>
              <a:t>цель достигнута, ошибок </a:t>
            </a:r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нет- </a:t>
            </a:r>
            <a:r>
              <a:rPr lang="ru-RU" sz="2800" b="1" i="1" dirty="0" smtClean="0">
                <a:solidFill>
                  <a:prstClr val="black"/>
                </a:solidFill>
                <a:cs typeface="Times New Roman" pitchFamily="18" charset="0"/>
              </a:rPr>
              <a:t>«5», 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«цель </a:t>
            </a:r>
            <a:r>
              <a:rPr lang="ru-RU" sz="2800" i="1" dirty="0">
                <a:solidFill>
                  <a:prstClr val="black"/>
                </a:solidFill>
                <a:cs typeface="Times New Roman" pitchFamily="18" charset="0"/>
              </a:rPr>
              <a:t>достигнута, есть ошибки или </a:t>
            </a:r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подсказки - </a:t>
            </a:r>
            <a:r>
              <a:rPr lang="ru-RU" sz="2800" b="1" i="1" dirty="0" smtClean="0">
                <a:solidFill>
                  <a:prstClr val="black"/>
                </a:solidFill>
                <a:cs typeface="Times New Roman" pitchFamily="18" charset="0"/>
              </a:rPr>
              <a:t>«4»</a:t>
            </a:r>
            <a:r>
              <a:rPr lang="ru-RU" sz="2800" i="1" dirty="0" smtClean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если цель не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достигнута -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мне  нужна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помощь, </a:t>
            </a:r>
          </a:p>
          <a:p>
            <a:pPr marL="109728" lvl="0" indent="0" algn="ctr">
              <a:buClr>
                <a:srgbClr val="A04DA3"/>
              </a:buClr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я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не справился.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6531" y="18864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lvl="0" algn="ctr">
              <a:spcBef>
                <a:spcPct val="20000"/>
              </a:spcBef>
              <a:buClr>
                <a:srgbClr val="A04DA3"/>
              </a:buClr>
              <a:buSzPct val="70000"/>
            </a:pPr>
            <a:r>
              <a:rPr lang="ru-RU" sz="28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Использование сформированного умения </a:t>
            </a:r>
            <a:r>
              <a:rPr lang="ru-RU" sz="28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самооценки</a:t>
            </a:r>
            <a:endParaRPr lang="ru-RU" sz="28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9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57433"/>
            <a:ext cx="6139408" cy="196368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Спасибо </a:t>
            </a:r>
            <a:r>
              <a:rPr lang="ru-RU" i="1" dirty="0" smtClean="0"/>
              <a:t>за внимание!</a:t>
            </a:r>
            <a:endParaRPr lang="ru-RU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212870" cy="321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376264" cy="255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20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самооценка?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rmAutofit/>
          </a:bodyPr>
          <a:lstStyle/>
          <a:p>
            <a:endParaRPr lang="ru-RU" sz="2800" b="1" i="1" dirty="0" smtClean="0">
              <a:solidFill>
                <a:srgbClr val="000000"/>
              </a:solidFill>
              <a:latin typeface="Arial"/>
              <a:ea typeface="Times New Roman"/>
            </a:endParaRPr>
          </a:p>
          <a:p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Самооценка</a:t>
            </a:r>
            <a:r>
              <a:rPr lang="ru-RU" sz="2800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— ценность, которая приписывается индивидом себе или отдельным своим качествам. </a:t>
            </a:r>
            <a:endParaRPr lang="ru-RU" sz="2800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</a:t>
            </a:r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амооценка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это состояние, когда человек оценивает сам себя в разных областях, давая оценку тем или иным своим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качествам. </a:t>
            </a:r>
          </a:p>
          <a:p>
            <a:pPr marL="0" indent="0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Именно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она во многом определяет взаимоотношения с окружающими, критичность, требовательность к себе, отношение к успехам и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неудачам, именно с младших классов мы учим оценивать самого себя.</a:t>
            </a:r>
            <a:endParaRPr lang="ru-RU" sz="2800" dirty="0">
              <a:ea typeface="Calibri"/>
              <a:cs typeface="Times New Roman" pitchFamily="18" charset="0"/>
            </a:endParaRPr>
          </a:p>
          <a:p>
            <a:endParaRPr lang="ru-RU" sz="2800" dirty="0"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3"/>
            <a:ext cx="188678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4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Основные функции самооценки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: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13384"/>
            <a:ext cx="8686800" cy="5544616"/>
          </a:xfrm>
        </p:spPr>
        <p:txBody>
          <a:bodyPr>
            <a:normAutofit/>
          </a:bodyPr>
          <a:lstStyle/>
          <a:p>
            <a:pPr marL="273050" lvl="0" indent="-273050" algn="ctr" fontAlgn="base">
              <a:spcAft>
                <a:spcPct val="0"/>
              </a:spcAft>
              <a:buClr>
                <a:srgbClr val="9C007F"/>
              </a:buClr>
              <a:buSzPct val="95000"/>
              <a:buFont typeface="Wingdings 2" pitchFamily="18" charset="2"/>
              <a:buChar char=""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  - </a:t>
            </a:r>
            <a:r>
              <a:rPr lang="ru-RU" sz="2800" i="1" u="sng" dirty="0">
                <a:solidFill>
                  <a:prstClr val="black"/>
                </a:solidFill>
                <a:cs typeface="Times New Roman" pitchFamily="18" charset="0"/>
              </a:rPr>
              <a:t>констатирующая</a:t>
            </a:r>
            <a:r>
              <a:rPr lang="ru-RU" sz="2800" u="sng" dirty="0">
                <a:solidFill>
                  <a:prstClr val="black"/>
                </a:solidFill>
                <a:cs typeface="Times New Roman" pitchFamily="18" charset="0"/>
              </a:rPr>
              <a:t> – </a:t>
            </a:r>
            <a:endParaRPr lang="ru-RU" sz="2800" u="sng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0" indent="0" fontAlgn="base">
              <a:spcAft>
                <a:spcPct val="0"/>
              </a:spcAft>
              <a:buClr>
                <a:srgbClr val="9C007F"/>
              </a:buClr>
              <a:buSzPct val="95000"/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на 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основе самоконтроля </a:t>
            </a: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(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что   из изученного материала я знаю хорошо, а что недостаточно?);</a:t>
            </a:r>
          </a:p>
          <a:p>
            <a:pPr marL="273050" lvl="0" indent="-273050" algn="ctr" fontAlgn="base">
              <a:spcAft>
                <a:spcPct val="0"/>
              </a:spcAft>
              <a:buClr>
                <a:srgbClr val="9C007F"/>
              </a:buClr>
              <a:buSzPct val="95000"/>
              <a:buFont typeface="Wingdings 2" pitchFamily="18" charset="2"/>
              <a:buChar char=""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-   </a:t>
            </a:r>
            <a:r>
              <a:rPr lang="ru-RU" sz="2800" i="1" u="sng" dirty="0">
                <a:solidFill>
                  <a:prstClr val="black"/>
                </a:solidFill>
                <a:cs typeface="Times New Roman" pitchFamily="18" charset="0"/>
              </a:rPr>
              <a:t>мобилизационно-побудительная</a:t>
            </a:r>
            <a:r>
              <a:rPr lang="ru-RU" sz="2800" i="1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2800" i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0" indent="0" fontAlgn="base">
              <a:spcAft>
                <a:spcPct val="0"/>
              </a:spcAft>
              <a:buClr>
                <a:srgbClr val="9C007F"/>
              </a:buClr>
              <a:buSzPct val="95000"/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(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мне многое удалось в работе, но в этом вопросе я разобрался не до конца);</a:t>
            </a:r>
          </a:p>
          <a:p>
            <a:pPr marL="273050" lvl="0" indent="-273050" algn="ctr" fontAlgn="base">
              <a:spcAft>
                <a:spcPct val="0"/>
              </a:spcAft>
              <a:buClr>
                <a:srgbClr val="9C007F"/>
              </a:buClr>
              <a:buSzPct val="95000"/>
              <a:buFont typeface="Wingdings 2" pitchFamily="18" charset="2"/>
              <a:buChar char=""/>
            </a:pPr>
            <a:r>
              <a:rPr lang="ru-RU" sz="2800" u="sng" dirty="0" smtClean="0">
                <a:solidFill>
                  <a:prstClr val="black"/>
                </a:solidFill>
                <a:cs typeface="Times New Roman" pitchFamily="18" charset="0"/>
              </a:rPr>
              <a:t>-   </a:t>
            </a:r>
            <a:r>
              <a:rPr lang="ru-RU" sz="2800" i="1" u="sng" dirty="0">
                <a:solidFill>
                  <a:prstClr val="black"/>
                </a:solidFill>
                <a:cs typeface="Times New Roman" pitchFamily="18" charset="0"/>
              </a:rPr>
              <a:t>проектировочная</a:t>
            </a:r>
            <a:r>
              <a:rPr lang="ru-RU" sz="2800" u="sng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2800" u="sng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0" indent="0" fontAlgn="base">
              <a:spcAft>
                <a:spcPct val="0"/>
              </a:spcAft>
              <a:buClr>
                <a:srgbClr val="9C007F"/>
              </a:buClr>
              <a:buSzPct val="95000"/>
              <a:buNone/>
            </a:pPr>
            <a:r>
              <a:rPr lang="ru-RU" sz="2800" dirty="0" smtClean="0">
                <a:solidFill>
                  <a:prstClr val="black"/>
                </a:solidFill>
                <a:cs typeface="Times New Roman" pitchFamily="18" charset="0"/>
              </a:rPr>
              <a:t>(</a:t>
            </a:r>
            <a:r>
              <a:rPr lang="ru-RU" sz="2800" dirty="0">
                <a:solidFill>
                  <a:prstClr val="black"/>
                </a:solidFill>
                <a:cs typeface="Times New Roman" pitchFamily="18" charset="0"/>
              </a:rPr>
              <a:t>чтобы не испытывать затруднений в дальнейшей работе, я обязательно должен повторить…)</a:t>
            </a:r>
          </a:p>
          <a:p>
            <a:endParaRPr lang="ru-RU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46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1296144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/>
              <a:t>- </a:t>
            </a:r>
            <a:r>
              <a:rPr lang="ru-RU" sz="1800" dirty="0" smtClean="0">
                <a:solidFill>
                  <a:srgbClr val="4E4E4E"/>
                </a:solidFill>
                <a:effectLst/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800" dirty="0">
                <a:solidFill>
                  <a:srgbClr val="4E4E4E"/>
                </a:solidFill>
                <a:effectLst/>
                <a:latin typeface="Times New Roman" pitchFamily="18" charset="0"/>
                <a:cs typeface="Times New Roman" pitchFamily="18" charset="0"/>
              </a:rPr>
              <a:t>и выражение в условных знаках — баллах, а также в оценочных суждениях педагога о степени усвоения учащимися знаний, навыков, умений, установленных программой, об уровне прилежания и состояния дисциплины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686800" cy="5256584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b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Планируемые результаты введения новой системы оценки: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Обеспечение связи между требованиями Стандарта, образовательным процессом и системой оценки результатов 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освоения основной образовательной программы начального общего образования;</a:t>
            </a:r>
            <a:endParaRPr lang="ru-RU" sz="3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Уточнение и конкретизация общего понимания</a:t>
            </a:r>
            <a:r>
              <a:rPr lang="ru-RU" sz="3400" b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личностных, </a:t>
            </a:r>
            <a:r>
              <a:rPr lang="ru-RU" sz="3400" dirty="0" err="1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метапредметных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 и предметных результатов для каждой учебной программы с учётом ведущих целевых установок их освоения, возрастной специфики обучающихся и требований, предъявляемых системой оценки;</a:t>
            </a:r>
            <a:endParaRPr lang="ru-RU" sz="3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Создание содержательной и </a:t>
            </a:r>
            <a:r>
              <a:rPr lang="ru-RU" sz="3400" b="1" i="1" dirty="0" err="1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критериальной</a:t>
            </a: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 основы 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для разработки программ учебных предметов, курсов и внеурочной деятельности;</a:t>
            </a:r>
            <a:endParaRPr lang="ru-RU" sz="3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Получение общей и дифференцированной объективной информации 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о процессе преподавания и процессе обучения в </a:t>
            </a:r>
            <a:r>
              <a:rPr lang="ru-RU" sz="3400" dirty="0" smtClean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школах всеми </a:t>
            </a:r>
            <a:r>
              <a:rPr lang="ru-RU" sz="3400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участниками образовательного процесса;</a:t>
            </a:r>
            <a:endParaRPr lang="ru-RU" sz="3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3400" b="1" i="1" dirty="0">
                <a:solidFill>
                  <a:srgbClr val="424242"/>
                </a:solidFill>
                <a:latin typeface="Times New Roman"/>
                <a:ea typeface="Times New Roman"/>
                <a:cs typeface="Times New Roman"/>
              </a:rPr>
              <a:t>Обеспечение обратной связи между учителем, обучающимися и родителями;</a:t>
            </a:r>
            <a:endParaRPr lang="ru-RU" sz="3400" b="1" i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46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998"/>
            <a:ext cx="8229600" cy="89572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Виды оценки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760640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внутренняя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(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оценка, выставляемая педагогом, школой) и 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внешняя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оценка (проводится, как правило, в </a:t>
            </a:r>
            <a:r>
              <a:rPr lang="ru-RU" sz="1800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форме– 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мониторинговых исследований, аттестации образовательного учреждения и </a:t>
            </a:r>
            <a:r>
              <a:rPr lang="ru-RU" sz="1800" dirty="0" err="1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др</a:t>
            </a:r>
            <a:r>
              <a:rPr lang="ru-RU" sz="1800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  <a:endParaRPr lang="ru-RU" sz="1800" dirty="0">
              <a:solidFill>
                <a:srgbClr val="42424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ru-RU" sz="1800" b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убъективные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или экспертные (наблюдения, самооценка и самоанализ и др.) и 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объективизированные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методы оценивания (основанные на анализе письменных ответов и работ учащихся), в том числе – стандартизированные (основанные на результатах стандартизированных письменных работ или тестов</a:t>
            </a:r>
            <a:r>
              <a:rPr lang="ru-RU" sz="1800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1800" dirty="0">
              <a:solidFill>
                <a:srgbClr val="42424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</a:t>
            </a:r>
            <a:r>
              <a:rPr lang="ru-RU" sz="1800" b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азнообразные 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формы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оценивания, выбор которых определяется этапом обучения, общими и специальными целями обучения, текущими учебными задачами</a:t>
            </a:r>
            <a:r>
              <a:rPr lang="ru-RU" sz="1800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; с  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целью получения информации.</a:t>
            </a:r>
            <a:endParaRPr lang="ru-RU" sz="1800" dirty="0">
              <a:solidFill>
                <a:srgbClr val="42424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</a:t>
            </a:r>
            <a:r>
              <a:rPr lang="ru-RU" sz="1800" b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нтегральная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оценка – портфолио, выставки, презентации – и 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дифференцированная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оценка отдельных аспектов обучения.</a:t>
            </a:r>
            <a:endParaRPr lang="ru-RU" sz="1800" dirty="0">
              <a:solidFill>
                <a:srgbClr val="42424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75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ru-RU" sz="1800" b="1" i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амоанализ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1800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 </a:t>
            </a:r>
            <a:r>
              <a:rPr lang="ru-RU" sz="1800" b="1" i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самооценка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обучающихся.</a:t>
            </a:r>
            <a:endParaRPr lang="ru-RU" sz="1800" dirty="0">
              <a:solidFill>
                <a:srgbClr val="42424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ru-RU" sz="1800" b="1" dirty="0" smtClean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ловесная 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характеристика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(оценка)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и знак фиксации результатов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(отметка)</a:t>
            </a:r>
            <a:r>
              <a:rPr lang="ru-RU" sz="1800" b="1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1800" dirty="0">
                <a:solidFill>
                  <a:srgbClr val="42424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5-ти балльной системе, адаптированной к уровням успешности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75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10668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Если ученик ещё психологически не готов к адекватной оценке своих результатов, в том числе к признанию своих ошибок</a:t>
            </a:r>
            <a:r>
              <a:rPr lang="ru-RU" sz="2800" i="1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.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07443"/>
            <a:ext cx="8229600" cy="432511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600" b="1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280" y="2276872"/>
            <a:ext cx="6174432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1-й шаг (на первых уроках). </a:t>
            </a:r>
            <a:endParaRPr lang="ru-RU" sz="2000" b="1" i="1" dirty="0" smtClean="0">
              <a:solidFill>
                <a:srgbClr val="000000"/>
              </a:solidFill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Обозначаем </a:t>
            </a:r>
            <a:r>
              <a:rPr lang="ru-RU" sz="2000" i="1" dirty="0">
                <a:solidFill>
                  <a:srgbClr val="000000"/>
                </a:solidFill>
                <a:ea typeface="Times New Roman"/>
                <a:cs typeface="Times New Roman"/>
              </a:rPr>
              <a:t>своё настроение.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/>
              </a:rPr>
              <a:t>Даём возможность детям эмоционально оценить прошедший урок (день). Эта рефлексия станет основой для адекватной оценки своих учебных успехов. На полях тетради или в дневнике дети обозначают своё настроение, реакцию на урок («доволен», «было трудно» и т.п.) в виде понятных им символов. Например, смайлики или кружки с цветами светофора.</a:t>
            </a:r>
            <a:endParaRPr lang="ru-RU" sz="20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5316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988858"/>
            <a:ext cx="8229600" cy="5824517"/>
          </a:xfrm>
        </p:spPr>
        <p:txBody>
          <a:bodyPr>
            <a:normAutofit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Учимся </a:t>
            </a:r>
            <a:r>
              <a:rPr lang="ru-RU" sz="20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сравнивать цель и результат.</a:t>
            </a:r>
            <a:endParaRPr lang="ru-RU" sz="2000" b="1" i="1" dirty="0">
              <a:ea typeface="Calibri"/>
              <a:cs typeface="Times New Roman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Даём детям возможность оценить содержание своей письменной работы.</a:t>
            </a:r>
            <a:endParaRPr lang="ru-RU" sz="2000" dirty="0">
              <a:ea typeface="Calibri"/>
              <a:cs typeface="Times New Roman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Раздав тетради с проверенными работами, учитель ведёт диалог с учениками, в котором главным являются такие вопросы:</a:t>
            </a:r>
            <a:endParaRPr lang="ru-RU" sz="2000" dirty="0">
              <a:ea typeface="Calibri"/>
              <a:cs typeface="Times New Roman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– </a:t>
            </a:r>
            <a:r>
              <a:rPr lang="ru-RU" sz="2000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Какое у вас было задание? Кто может сказать, что нужно было сделать дома? (Обучение 1-му шагу алгоритма самооценки.)</a:t>
            </a:r>
            <a:endParaRPr lang="ru-RU" sz="2000" i="1" dirty="0">
              <a:ea typeface="Calibri"/>
              <a:cs typeface="Times New Roman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– Посмотрите каждый на свою работу – согласны, что задание выполнено?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(Коллективная самооценка </a:t>
            </a:r>
            <a:r>
              <a:rPr lang="ru-RU" sz="2000" b="1" dirty="0">
                <a:solidFill>
                  <a:srgbClr val="000000"/>
                </a:solidFill>
                <a:ea typeface="Times New Roman"/>
                <a:cs typeface="Times New Roman" pitchFamily="18" charset="0"/>
                <a:sym typeface="Symbol"/>
              </a:rPr>
              <a:t>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 обучение 2-му шагу алгоритма самооценки.)</a:t>
            </a:r>
            <a:endParaRPr lang="ru-RU" sz="2000" dirty="0">
              <a:ea typeface="Calibri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2000" dirty="0"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188640"/>
            <a:ext cx="69847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2-й шаг (через 2–4 недели).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07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61662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Устанавливаем </a:t>
            </a:r>
            <a:r>
              <a:rPr lang="ru-RU" sz="29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порядок оценки своей работы.</a:t>
            </a:r>
            <a:endParaRPr lang="ru-RU" sz="2900" b="1" dirty="0">
              <a:ea typeface="Calibri"/>
              <a:cs typeface="Times New Roman" pitchFamily="18" charset="0"/>
            </a:endParaRPr>
          </a:p>
          <a:p>
            <a:pPr algn="ctr">
              <a:lnSpc>
                <a:spcPct val="220000"/>
              </a:lnSpc>
              <a:spcAft>
                <a:spcPts val="0"/>
              </a:spcAft>
            </a:pP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К уже известным ученикам пунктам 1 и 2 алгоритма самооценки добавляем пункты 3 </a:t>
            </a:r>
            <a:r>
              <a:rPr lang="ru-RU" sz="2900" b="1" dirty="0">
                <a:solidFill>
                  <a:srgbClr val="000000"/>
                </a:solidFill>
                <a:ea typeface="Times New Roman"/>
                <a:cs typeface="Times New Roman"/>
              </a:rPr>
              <a:t>(«</a:t>
            </a:r>
            <a:r>
              <a:rPr lang="ru-RU" sz="2900" b="1" i="1" dirty="0">
                <a:solidFill>
                  <a:srgbClr val="000000"/>
                </a:solidFill>
                <a:ea typeface="Times New Roman"/>
                <a:cs typeface="Times New Roman"/>
              </a:rPr>
              <a:t>правильно или ошибкой</a:t>
            </a:r>
            <a:r>
              <a:rPr lang="ru-RU" sz="2900" b="1" dirty="0">
                <a:solidFill>
                  <a:srgbClr val="000000"/>
                </a:solidFill>
                <a:ea typeface="Times New Roman"/>
                <a:cs typeface="Times New Roman"/>
              </a:rPr>
              <a:t>?») </a:t>
            </a: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и 4 («</a:t>
            </a:r>
            <a:r>
              <a:rPr lang="ru-RU" sz="2900" b="1" i="1" dirty="0">
                <a:solidFill>
                  <a:srgbClr val="000000"/>
                </a:solidFill>
                <a:ea typeface="Times New Roman"/>
                <a:cs typeface="Times New Roman"/>
              </a:rPr>
              <a:t>сам или с чьей-то помощью</a:t>
            </a:r>
            <a:r>
              <a:rPr lang="ru-RU" sz="2900" i="1" dirty="0">
                <a:solidFill>
                  <a:srgbClr val="000000"/>
                </a:solidFill>
                <a:ea typeface="Times New Roman"/>
                <a:cs typeface="Times New Roman"/>
              </a:rPr>
              <a:t>?»). </a:t>
            </a:r>
            <a:endParaRPr lang="ru-RU" sz="2900" i="1" dirty="0" smtClean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220000"/>
              </a:lnSpc>
              <a:spcAft>
                <a:spcPts val="0"/>
              </a:spcAft>
            </a:pPr>
            <a:r>
              <a:rPr lang="ru-RU" sz="2900" dirty="0" smtClean="0">
                <a:solidFill>
                  <a:srgbClr val="000000"/>
                </a:solidFill>
                <a:ea typeface="Times New Roman"/>
                <a:cs typeface="Times New Roman"/>
              </a:rPr>
              <a:t>При </a:t>
            </a: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этом оцениваются только успешные решения. </a:t>
            </a:r>
            <a:r>
              <a:rPr lang="ru-RU" sz="2900" dirty="0" smtClean="0">
                <a:solidFill>
                  <a:srgbClr val="000000"/>
                </a:solidFill>
                <a:ea typeface="Times New Roman"/>
                <a:cs typeface="Times New Roman"/>
              </a:rPr>
              <a:t>В </a:t>
            </a: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качестве «награды» за решение задачи учитель, например, может предложить ученику в тетради или в </a:t>
            </a:r>
            <a:r>
              <a:rPr lang="ru-RU" sz="2900" dirty="0" smtClean="0">
                <a:solidFill>
                  <a:srgbClr val="000000"/>
                </a:solidFill>
                <a:ea typeface="Times New Roman"/>
                <a:cs typeface="Times New Roman"/>
              </a:rPr>
              <a:t>дневнике  нарисовать </a:t>
            </a: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кружок и закрасить его </a:t>
            </a:r>
            <a:r>
              <a:rPr lang="ru-RU" sz="2900" dirty="0" smtClean="0">
                <a:solidFill>
                  <a:srgbClr val="000000"/>
                </a:solidFill>
                <a:ea typeface="Times New Roman"/>
                <a:cs typeface="Times New Roman"/>
              </a:rPr>
              <a:t> определённым цветом</a:t>
            </a:r>
            <a:r>
              <a:rPr lang="ru-RU" sz="2900" dirty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220000"/>
              </a:lnSpc>
            </a:pPr>
            <a:endParaRPr lang="ru-RU" sz="3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347" y="355920"/>
            <a:ext cx="921702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3-й шаг (примерно через месяц). </a:t>
            </a:r>
          </a:p>
        </p:txBody>
      </p:sp>
    </p:spTree>
    <p:extLst>
      <p:ext uri="{BB962C8B-B14F-4D97-AF65-F5344CB8AC3E}">
        <p14:creationId xmlns:p14="http://schemas.microsoft.com/office/powerpoint/2010/main" val="313653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4-й шаг. 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4525963"/>
          </a:xfrm>
        </p:spPr>
        <p:txBody>
          <a:bodyPr>
            <a:noAutofit/>
          </a:bodyPr>
          <a:lstStyle/>
          <a:p>
            <a:pPr marL="109728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Учимся </a:t>
            </a:r>
            <a:r>
              <a:rPr lang="ru-RU" sz="2800" b="1" i="1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признавать свои ошибки.</a:t>
            </a:r>
            <a:endParaRPr lang="ru-RU" sz="2800" b="1" dirty="0">
              <a:ea typeface="Calibri"/>
              <a:cs typeface="Times New Roman" pitchFamily="18" charset="0"/>
            </a:endParaRPr>
          </a:p>
          <a:p>
            <a:pPr marL="109728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Учитель предлагаем ученику (психологически готовому) в классе оценить выполнение задания, в котором у него есть незначительные ошибки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.</a:t>
            </a:r>
          </a:p>
          <a:p>
            <a:pPr marL="109728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В случае признания ошибки кружок в тетради или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дневнике («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награда» за решение задачи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) либо 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закрашивается не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полностью  , либо другим цветом.</a:t>
            </a:r>
            <a:endParaRPr lang="ru-RU" sz="2800" dirty="0">
              <a:ea typeface="Calibri"/>
              <a:cs typeface="Times New Roman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779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534</TotalTime>
  <Words>1017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Трек</vt:lpstr>
      <vt:lpstr>Презентация</vt:lpstr>
      <vt:lpstr>Презентация PowerPoint</vt:lpstr>
      <vt:lpstr>Что такое самооценка?</vt:lpstr>
      <vt:lpstr>Основные функции самооценки: </vt:lpstr>
      <vt:lpstr>Оценка  - определение и выражение в условных знаках — баллах, а также в оценочных суждениях педагога о степени усвоения учащимися знаний, навыков, умений, установленных программой, об уровне прилежания и состояния дисциплины</vt:lpstr>
      <vt:lpstr>Виды оценки</vt:lpstr>
      <vt:lpstr>Если ученик ещё психологически не готов к адекватной оценке своих результатов, в том числе к признанию своих ошибок. </vt:lpstr>
      <vt:lpstr>Презентация PowerPoint</vt:lpstr>
      <vt:lpstr>Презентация PowerPoint</vt:lpstr>
      <vt:lpstr>4-й шаг. </vt:lpstr>
      <vt:lpstr>5-й шаг</vt:lpstr>
      <vt:lpstr>6-й шаг</vt:lpstr>
      <vt:lpstr>Презентация PowerPoint</vt:lpstr>
      <vt:lpstr>Презентация PowerPoint</vt:lpstr>
      <vt:lpstr>Время для развития умения самооценки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Проверь себя и оцени свою работу.  По стране, в лесу, на полях, из берегов, в воде, на пеньке.</dc:title>
  <dc:creator>Пользователь</dc:creator>
  <cp:lastModifiedBy>User</cp:lastModifiedBy>
  <cp:revision>50</cp:revision>
  <dcterms:created xsi:type="dcterms:W3CDTF">2013-05-03T12:51:27Z</dcterms:created>
  <dcterms:modified xsi:type="dcterms:W3CDTF">2015-01-12T18:49:10Z</dcterms:modified>
</cp:coreProperties>
</file>